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9" r:id="rId9"/>
    <p:sldId id="267" r:id="rId10"/>
    <p:sldId id="270" r:id="rId11"/>
    <p:sldId id="265" r:id="rId12"/>
    <p:sldId id="266" r:id="rId13"/>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Clear Sans Regular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A3FF"/>
    <a:srgbClr val="A100FF"/>
    <a:srgbClr val="CA64BB"/>
    <a:srgbClr val="963488"/>
    <a:srgbClr val="883C84"/>
    <a:srgbClr val="461B49"/>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930" autoAdjust="0"/>
    <p:restoredTop sz="73146" autoAdjust="0"/>
  </p:normalViewPr>
  <p:slideViewPr>
    <p:cSldViewPr>
      <p:cViewPr varScale="1">
        <p:scale>
          <a:sx n="38" d="100"/>
          <a:sy n="38" d="100"/>
        </p:scale>
        <p:origin x="72" y="24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user\Downloads\Task%203_Final%20Content%20Data%20set%20(1)%20(Autosaved).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user\Downloads\Task%203_Final%20Content%20Data%20set%20(1)%20(Autosaved).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user\Downloads\Task%203_Final%20Content%20Data%20set.csv"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1" i="0" u="none" strike="noStrike" kern="1200" spc="0" baseline="0">
                <a:solidFill>
                  <a:schemeClr val="tx1">
                    <a:lumMod val="65000"/>
                    <a:lumOff val="35000"/>
                  </a:schemeClr>
                </a:solidFill>
                <a:latin typeface="+mn-lt"/>
                <a:ea typeface="+mn-ea"/>
                <a:cs typeface="+mn-cs"/>
              </a:defRPr>
            </a:pPr>
            <a:r>
              <a:rPr lang="en-US" sz="2800" b="1"/>
              <a:t>Top 5 categories by aggregate "popularity" score</a:t>
            </a:r>
          </a:p>
        </c:rich>
      </c:tx>
      <c:layout/>
      <c:overlay val="0"/>
      <c:spPr>
        <a:noFill/>
        <a:ln>
          <a:noFill/>
        </a:ln>
        <a:effectLst/>
      </c:spPr>
      <c:txPr>
        <a:bodyPr rot="0" spcFirstLastPara="1" vertOverflow="ellipsis" vert="horz" wrap="square" anchor="ctr" anchorCtr="1"/>
        <a:lstStyle/>
        <a:p>
          <a:pPr>
            <a:defRPr sz="2800" b="1"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score</c:v>
                </c:pt>
              </c:strCache>
            </c:strRef>
          </c:tx>
          <c:spPr>
            <a:solidFill>
              <a:srgbClr val="7030A0"/>
            </a:solidFill>
            <a:ln>
              <a:solidFill>
                <a:schemeClr val="bg1"/>
              </a:solidFill>
            </a:ln>
            <a:effectLst/>
            <a:sp3d>
              <a:contourClr>
                <a:schemeClr val="bg1"/>
              </a:contourClr>
            </a:sp3d>
          </c:spPr>
          <c:invertIfNegative val="0"/>
          <c:cat>
            <c:strRef>
              <c:f>Sheet1!$A$2:$A$6</c:f>
              <c:strCache>
                <c:ptCount val="5"/>
                <c:pt idx="0">
                  <c:v>animals</c:v>
                </c:pt>
                <c:pt idx="1">
                  <c:v>science</c:v>
                </c:pt>
                <c:pt idx="2">
                  <c:v>healthy eating</c:v>
                </c:pt>
                <c:pt idx="3">
                  <c:v>technology</c:v>
                </c:pt>
                <c:pt idx="4">
                  <c:v>food</c:v>
                </c:pt>
              </c:strCache>
            </c:strRef>
          </c:cat>
          <c:val>
            <c:numRef>
              <c:f>Sheet1!$B$2:$B$6</c:f>
              <c:numCache>
                <c:formatCode>General</c:formatCode>
                <c:ptCount val="5"/>
                <c:pt idx="0">
                  <c:v>74965</c:v>
                </c:pt>
                <c:pt idx="1">
                  <c:v>71168</c:v>
                </c:pt>
                <c:pt idx="2">
                  <c:v>69339</c:v>
                </c:pt>
                <c:pt idx="3">
                  <c:v>68738</c:v>
                </c:pt>
                <c:pt idx="4">
                  <c:v>66676</c:v>
                </c:pt>
              </c:numCache>
            </c:numRef>
          </c:val>
          <c:shape val="cylinder"/>
          <c:extLst>
            <c:ext xmlns:c16="http://schemas.microsoft.com/office/drawing/2014/chart" uri="{C3380CC4-5D6E-409C-BE32-E72D297353CC}">
              <c16:uniqueId val="{00000000-8ED5-4324-BCE5-E7B7766B273F}"/>
            </c:ext>
          </c:extLst>
        </c:ser>
        <c:dLbls>
          <c:showLegendKey val="0"/>
          <c:showVal val="0"/>
          <c:showCatName val="0"/>
          <c:showSerName val="0"/>
          <c:showPercent val="0"/>
          <c:showBubbleSize val="0"/>
        </c:dLbls>
        <c:gapWidth val="95"/>
        <c:gapDepth val="0"/>
        <c:shape val="box"/>
        <c:axId val="1287233168"/>
        <c:axId val="1287223600"/>
        <c:axId val="0"/>
      </c:bar3DChart>
      <c:catAx>
        <c:axId val="1287233168"/>
        <c:scaling>
          <c:orientation val="minMax"/>
        </c:scaling>
        <c:delete val="0"/>
        <c:axPos val="b"/>
        <c:title>
          <c:tx>
            <c:rich>
              <a:bodyPr rot="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r>
                  <a:rPr lang="en-US" sz="2400" b="1"/>
                  <a:t>Categories</a:t>
                </a:r>
              </a:p>
            </c:rich>
          </c:tx>
          <c:layout/>
          <c:overlay val="0"/>
          <c:spPr>
            <a:noFill/>
            <a:ln>
              <a:noFill/>
            </a:ln>
            <a:effectLst/>
          </c:spPr>
          <c:txPr>
            <a:bodyPr rot="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287223600"/>
        <c:crosses val="autoZero"/>
        <c:auto val="1"/>
        <c:lblAlgn val="ctr"/>
        <c:lblOffset val="100"/>
        <c:noMultiLvlLbl val="0"/>
      </c:catAx>
      <c:valAx>
        <c:axId val="12872236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r>
                  <a:rPr lang="en-US" sz="2400" b="1"/>
                  <a:t>Agregate popularity Score</a:t>
                </a:r>
              </a:p>
            </c:rich>
          </c:tx>
          <c:layout/>
          <c:overlay val="0"/>
          <c:spPr>
            <a:noFill/>
            <a:ln>
              <a:noFill/>
            </a:ln>
            <a:effectLst/>
          </c:spPr>
          <c:txPr>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2872331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3600"/>
              <a:t>Popularity</a:t>
            </a:r>
            <a:r>
              <a:rPr lang="en-US" sz="3600" baseline="0"/>
              <a:t> percentage share from top 5 categories</a:t>
            </a:r>
            <a:endParaRPr lang="en-US" sz="3600"/>
          </a:p>
        </c:rich>
      </c:tx>
      <c:layout/>
      <c:overlay val="0"/>
      <c:spPr>
        <a:noFill/>
        <a:ln>
          <a:noFill/>
        </a:ln>
        <a:effectLst/>
      </c:spPr>
      <c:txPr>
        <a:bodyPr rot="0" spcFirstLastPara="1" vertOverflow="ellipsis" vert="horz" wrap="square" anchor="ctr" anchorCtr="1"/>
        <a:lstStyle/>
        <a:p>
          <a:pPr>
            <a:defRPr sz="3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0.25139198745990088"/>
          <c:y val="0.16117595448303421"/>
          <c:w val="0.39829177602799648"/>
          <c:h val="0.69414834055640817"/>
        </c:manualLayout>
      </c:layout>
      <c:doughnutChart>
        <c:varyColors val="1"/>
        <c:ser>
          <c:idx val="0"/>
          <c:order val="0"/>
          <c:tx>
            <c:strRef>
              <c:f>Sheet3!$B$1</c:f>
              <c:strCache>
                <c:ptCount val="1"/>
                <c:pt idx="0">
                  <c:v>Reactions</c:v>
                </c:pt>
              </c:strCache>
            </c:strRef>
          </c:tx>
          <c:dPt>
            <c:idx val="0"/>
            <c:bubble3D val="0"/>
            <c:explosion val="12"/>
            <c:spPr>
              <a:solidFill>
                <a:schemeClr val="bg1"/>
              </a:solidFill>
              <a:ln w="63500">
                <a:solidFill>
                  <a:schemeClr val="accent6">
                    <a:lumMod val="75000"/>
                  </a:schemeClr>
                </a:solid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F68C-4B4F-8CBE-6E67EE76597F}"/>
              </c:ext>
            </c:extLst>
          </c:dPt>
          <c:dPt>
            <c:idx val="1"/>
            <c:bubble3D val="0"/>
            <c:spPr>
              <a:solidFill>
                <a:srgbClr val="00B0F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F68C-4B4F-8CBE-6E67EE76597F}"/>
              </c:ext>
            </c:extLst>
          </c:dPt>
          <c:dPt>
            <c:idx val="2"/>
            <c:bubble3D val="0"/>
            <c:spPr>
              <a:solidFill>
                <a:srgbClr val="92D05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F68C-4B4F-8CBE-6E67EE76597F}"/>
              </c:ext>
            </c:extLst>
          </c:dPt>
          <c:dPt>
            <c:idx val="3"/>
            <c:bubble3D val="0"/>
            <c:spPr>
              <a:solidFill>
                <a:schemeClr val="accent1">
                  <a:lumMod val="75000"/>
                </a:schemeClr>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F68C-4B4F-8CBE-6E67EE76597F}"/>
              </c:ext>
            </c:extLst>
          </c:dPt>
          <c:dPt>
            <c:idx val="4"/>
            <c:bubble3D val="0"/>
            <c:spPr>
              <a:solidFill>
                <a:schemeClr val="accent4">
                  <a:lumMod val="60000"/>
                  <a:lumOff val="40000"/>
                </a:schemeClr>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9-F68C-4B4F-8CBE-6E67EE76597F}"/>
              </c:ext>
            </c:extLst>
          </c:dPt>
          <c:dLbls>
            <c:spPr>
              <a:noFill/>
              <a:ln>
                <a:noFill/>
              </a:ln>
              <a:effectLst/>
            </c:spPr>
            <c:txPr>
              <a:bodyPr rot="0" spcFirstLastPara="1" vertOverflow="ellipsis" vert="horz" wrap="square" lIns="38100" tIns="19050" rIns="38100" bIns="19050" anchor="ctr" anchorCtr="1">
                <a:spAutoFit/>
              </a:bodyPr>
              <a:lstStyle/>
              <a:p>
                <a:pPr>
                  <a:defRPr sz="3200" b="1"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showLeaderLines val="0"/>
            <c:extLst>
              <c:ext xmlns:c15="http://schemas.microsoft.com/office/drawing/2012/chart" uri="{CE6537A1-D6FC-4f65-9D91-7224C49458BB}">
                <c15:layout/>
              </c:ext>
            </c:extLst>
          </c:dLbls>
          <c:cat>
            <c:strRef>
              <c:f>Sheet3!$A$2:$A$6</c:f>
              <c:strCache>
                <c:ptCount val="5"/>
                <c:pt idx="0">
                  <c:v>animals</c:v>
                </c:pt>
                <c:pt idx="1">
                  <c:v>science</c:v>
                </c:pt>
                <c:pt idx="2">
                  <c:v>healthy eating</c:v>
                </c:pt>
                <c:pt idx="3">
                  <c:v>food</c:v>
                </c:pt>
                <c:pt idx="4">
                  <c:v>technology</c:v>
                </c:pt>
              </c:strCache>
            </c:strRef>
          </c:cat>
          <c:val>
            <c:numRef>
              <c:f>Sheet3!$B$2:$B$6</c:f>
              <c:numCache>
                <c:formatCode>General</c:formatCode>
                <c:ptCount val="5"/>
                <c:pt idx="0">
                  <c:v>1897</c:v>
                </c:pt>
                <c:pt idx="1">
                  <c:v>1796</c:v>
                </c:pt>
                <c:pt idx="2">
                  <c:v>1717</c:v>
                </c:pt>
                <c:pt idx="3">
                  <c:v>1699</c:v>
                </c:pt>
                <c:pt idx="4">
                  <c:v>1698</c:v>
                </c:pt>
              </c:numCache>
            </c:numRef>
          </c:val>
          <c:extLst>
            <c:ext xmlns:c16="http://schemas.microsoft.com/office/drawing/2014/chart" uri="{C3380CC4-5D6E-409C-BE32-E72D297353CC}">
              <c16:uniqueId val="{0000000A-F68C-4B4F-8CBE-6E67EE76597F}"/>
            </c:ext>
          </c:extLst>
        </c:ser>
        <c:dLbls>
          <c:showLegendKey val="0"/>
          <c:showVal val="1"/>
          <c:showCatName val="0"/>
          <c:showSerName val="0"/>
          <c:showPercent val="0"/>
          <c:showBubbleSize val="0"/>
          <c:showLeaderLines val="0"/>
        </c:dLbls>
        <c:firstSliceAng val="0"/>
        <c:holeSize val="51"/>
      </c:doughnut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2800" b="1" i="0" u="none" strike="noStrike" kern="1200" baseline="0">
              <a:solidFill>
                <a:schemeClr val="bg1"/>
              </a:solidFill>
              <a:latin typeface="+mn-lt"/>
              <a:ea typeface="+mn-ea"/>
              <a:cs typeface="+mn-cs"/>
            </a:defRPr>
          </a:pPr>
          <a:endParaRPr lang="en-US"/>
        </a:p>
      </c:txPr>
    </c:legend>
    <c:plotVisOnly val="1"/>
    <c:dispBlanksAs val="gap"/>
    <c:showDLblsOverMax val="0"/>
  </c:chart>
  <c:spPr>
    <a:solidFill>
      <a:srgbClr val="461E64"/>
    </a:soli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4000" b="1" i="0" u="none" strike="noStrike" kern="1200" baseline="0">
                <a:solidFill>
                  <a:schemeClr val="dk1">
                    <a:lumMod val="75000"/>
                    <a:lumOff val="25000"/>
                  </a:schemeClr>
                </a:solidFill>
                <a:latin typeface="+mn-lt"/>
                <a:ea typeface="+mn-ea"/>
                <a:cs typeface="+mn-cs"/>
              </a:defRPr>
            </a:pPr>
            <a:r>
              <a:rPr lang="en-US" sz="4000"/>
              <a:t>Number of Post by Sentiments </a:t>
            </a:r>
          </a:p>
        </c:rich>
      </c:tx>
      <c:layout/>
      <c:overlay val="0"/>
      <c:spPr>
        <a:noFill/>
        <a:ln>
          <a:noFill/>
        </a:ln>
        <a:effectLst/>
      </c:spPr>
      <c:txPr>
        <a:bodyPr rot="0" spcFirstLastPara="1" vertOverflow="ellipsis" vert="horz" wrap="square" anchor="ctr" anchorCtr="1"/>
        <a:lstStyle/>
        <a:p>
          <a:pPr>
            <a:defRPr sz="40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doughnutChart>
        <c:varyColors val="1"/>
        <c:ser>
          <c:idx val="0"/>
          <c:order val="0"/>
          <c:tx>
            <c:strRef>
              <c:f>'posts by sentiments'!$B$1</c:f>
              <c:strCache>
                <c:ptCount val="1"/>
                <c:pt idx="0">
                  <c:v>Number of Posts</c:v>
                </c:pt>
              </c:strCache>
            </c:strRef>
          </c:tx>
          <c:spPr>
            <a:solidFill>
              <a:schemeClr val="bg1"/>
            </a:solidFill>
          </c:spPr>
          <c:dPt>
            <c:idx val="0"/>
            <c:bubble3D val="0"/>
            <c:spPr>
              <a:solidFill>
                <a:srgbClr val="C00000">
                  <a:alpha val="64000"/>
                </a:srgb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9CB1-4195-B899-D16E6532BE4F}"/>
              </c:ext>
            </c:extLst>
          </c:dPt>
          <c:dPt>
            <c:idx val="1"/>
            <c:bubble3D val="0"/>
            <c:spPr>
              <a:solidFill>
                <a:srgbClr val="934CC8"/>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9CB1-4195-B899-D16E6532BE4F}"/>
              </c:ext>
            </c:extLst>
          </c:dPt>
          <c:dPt>
            <c:idx val="2"/>
            <c:bubble3D val="0"/>
            <c:spPr>
              <a:solidFill>
                <a:srgbClr val="C7A1E3">
                  <a:alpha val="50000"/>
                </a:srgb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9CB1-4195-B899-D16E6532BE4F}"/>
              </c:ext>
            </c:extLst>
          </c:dPt>
          <c:dLbls>
            <c:dLbl>
              <c:idx val="1"/>
              <c:layout>
                <c:manualLayout>
                  <c:x val="-8.3333333333333332E-3"/>
                  <c:y val="-0.21296296296296305"/>
                </c:manualLayout>
              </c:layout>
              <c:showLegendKey val="0"/>
              <c:showVal val="0"/>
              <c:showCatName val="0"/>
              <c:showSerName val="0"/>
              <c:showPercent val="1"/>
              <c:showBubbleSize val="0"/>
              <c:separator>, </c:separator>
              <c:extLst>
                <c:ext xmlns:c15="http://schemas.microsoft.com/office/drawing/2012/chart" uri="{CE6537A1-D6FC-4f65-9D91-7224C49458BB}">
                  <c15:layout/>
                </c:ext>
                <c:ext xmlns:c16="http://schemas.microsoft.com/office/drawing/2014/chart" uri="{C3380CC4-5D6E-409C-BE32-E72D297353CC}">
                  <c16:uniqueId val="{00000003-9CB1-4195-B899-D16E6532BE4F}"/>
                </c:ext>
              </c:extLst>
            </c:dLbl>
            <c:spPr>
              <a:solidFill>
                <a:schemeClr val="bg1"/>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2400" b="1" i="0" u="none" strike="noStrike" kern="1200" baseline="0">
                    <a:ln>
                      <a:noFill/>
                    </a:ln>
                    <a:solidFill>
                      <a:schemeClr val="tx1"/>
                    </a:solidFill>
                    <a:latin typeface="+mn-lt"/>
                    <a:ea typeface="+mn-ea"/>
                    <a:cs typeface="+mn-cs"/>
                  </a:defRPr>
                </a:pPr>
                <a:endParaRPr lang="en-US"/>
              </a:p>
            </c:txPr>
            <c:showLegendKey val="0"/>
            <c:showVal val="0"/>
            <c:showCatName val="0"/>
            <c:showSerName val="0"/>
            <c:showPercent val="1"/>
            <c:showBubbleSize val="0"/>
            <c:separator>, </c:separator>
            <c:showLeaderLines val="0"/>
            <c:extLst>
              <c:ext xmlns:c15="http://schemas.microsoft.com/office/drawing/2012/chart" uri="{CE6537A1-D6FC-4f65-9D91-7224C49458BB}">
                <c15:layout/>
              </c:ext>
            </c:extLst>
          </c:dLbls>
          <c:cat>
            <c:strRef>
              <c:f>'posts by sentiments'!$A$2:$A$4</c:f>
              <c:strCache>
                <c:ptCount val="3"/>
                <c:pt idx="0">
                  <c:v>Negative</c:v>
                </c:pt>
                <c:pt idx="1">
                  <c:v>Positive</c:v>
                </c:pt>
                <c:pt idx="2">
                  <c:v>Neutral</c:v>
                </c:pt>
              </c:strCache>
            </c:strRef>
          </c:cat>
          <c:val>
            <c:numRef>
              <c:f>'posts by sentiments'!$B$2:$B$4</c:f>
              <c:numCache>
                <c:formatCode>General</c:formatCode>
                <c:ptCount val="3"/>
                <c:pt idx="0">
                  <c:v>7695</c:v>
                </c:pt>
                <c:pt idx="1">
                  <c:v>13807</c:v>
                </c:pt>
                <c:pt idx="2">
                  <c:v>3071</c:v>
                </c:pt>
              </c:numCache>
            </c:numRef>
          </c:val>
          <c:extLst>
            <c:ext xmlns:c16="http://schemas.microsoft.com/office/drawing/2014/chart" uri="{C3380CC4-5D6E-409C-BE32-E72D297353CC}">
              <c16:uniqueId val="{00000006-9CB1-4195-B899-D16E6532BE4F}"/>
            </c:ext>
          </c:extLst>
        </c:ser>
        <c:dLbls>
          <c:showLegendKey val="0"/>
          <c:showVal val="1"/>
          <c:showCatName val="0"/>
          <c:showSerName val="0"/>
          <c:showPercent val="0"/>
          <c:showBubbleSize val="0"/>
          <c:showLeaderLines val="0"/>
        </c:dLbls>
        <c:firstSliceAng val="40"/>
        <c:holeSize val="62"/>
      </c:doughnutChart>
      <c:spPr>
        <a:noFill/>
        <a:ln>
          <a:noFill/>
        </a:ln>
        <a:effectLst/>
      </c:spPr>
    </c:plotArea>
    <c:legend>
      <c:legendPos val="t"/>
      <c:layout>
        <c:manualLayout>
          <c:xMode val="edge"/>
          <c:yMode val="edge"/>
          <c:x val="0.24429330038159483"/>
          <c:y val="0.10387527922073415"/>
          <c:w val="0.5491297659804576"/>
          <c:h val="3.6327208284706702E-2"/>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32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11.05.2024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11.05.2024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11.05.2024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extLst>
      <p:ext uri="{BB962C8B-B14F-4D97-AF65-F5344CB8AC3E}">
        <p14:creationId xmlns:p14="http://schemas.microsoft.com/office/powerpoint/2010/main" val="795098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11.05.2024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11.05.2024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11.05.2024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11.05.2024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11.05.2024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11.05.2024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11.05.2024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11.05.2024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11.05.2024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extLst>
      <p:ext uri="{BB962C8B-B14F-4D97-AF65-F5344CB8AC3E}">
        <p14:creationId xmlns:p14="http://schemas.microsoft.com/office/powerpoint/2010/main" val="1353706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11.05.2024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chart" Target="../charts/chart3.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8.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6.jpeg"/><Relationship Id="rId4" Type="http://schemas.openxmlformats.org/officeDocument/2006/relationships/image" Target="../media/image18.sv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5.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4.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6.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12.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8.sv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4" y="3305349"/>
            <a:ext cx="5536226" cy="4109523"/>
          </a:xfrm>
          <a:prstGeom prst="rect">
            <a:avLst/>
          </a:prstGeom>
        </p:spPr>
        <p:txBody>
          <a:bodyPr wrap="square"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T</a:t>
            </a:r>
            <a:r>
              <a:rPr lang="en-US" sz="6000" b="1" dirty="0" smtClean="0">
                <a:solidFill>
                  <a:schemeClr val="bg1">
                    <a:lumMod val="95000"/>
                  </a:schemeClr>
                </a:solidFill>
              </a:rPr>
              <a:t>op </a:t>
            </a:r>
          </a:p>
          <a:p>
            <a:pPr algn="ctr">
              <a:lnSpc>
                <a:spcPts val="11059"/>
              </a:lnSpc>
            </a:pPr>
            <a:r>
              <a:rPr lang="en-US" sz="6000" b="1" dirty="0" smtClean="0">
                <a:solidFill>
                  <a:schemeClr val="bg1">
                    <a:lumMod val="95000"/>
                  </a:schemeClr>
                </a:solidFill>
              </a:rPr>
              <a:t>5 </a:t>
            </a:r>
          </a:p>
          <a:p>
            <a:pPr algn="ctr">
              <a:lnSpc>
                <a:spcPts val="11059"/>
              </a:lnSpc>
            </a:pPr>
            <a:r>
              <a:rPr lang="en-US" sz="6000" b="1" dirty="0" smtClean="0">
                <a:solidFill>
                  <a:schemeClr val="bg1">
                    <a:lumMod val="95000"/>
                  </a:schemeClr>
                </a:solidFill>
              </a:rPr>
              <a:t>categories</a:t>
            </a:r>
            <a:endParaRPr lang="en-US" sz="10533" spc="-105" dirty="0">
              <a:solidFill>
                <a:srgbClr val="FFFFFF"/>
              </a:solidFill>
              <a:latin typeface="Graphik Regular" panose="020B0503030202060203"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1034225" y="525952"/>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graphicFrame>
        <p:nvGraphicFramePr>
          <p:cNvPr id="29" name="Chart 28"/>
          <p:cNvGraphicFramePr>
            <a:graphicFrameLocks/>
          </p:cNvGraphicFramePr>
          <p:nvPr>
            <p:extLst>
              <p:ext uri="{D42A27DB-BD31-4B8C-83A1-F6EECF244321}">
                <p14:modId xmlns:p14="http://schemas.microsoft.com/office/powerpoint/2010/main" val="3318774867"/>
              </p:ext>
            </p:extLst>
          </p:nvPr>
        </p:nvGraphicFramePr>
        <p:xfrm>
          <a:off x="5236528" y="1685152"/>
          <a:ext cx="11527472" cy="7504514"/>
        </p:xfrm>
        <a:graphic>
          <a:graphicData uri="http://schemas.openxmlformats.org/drawingml/2006/chart">
            <c:chart xmlns:c="http://schemas.openxmlformats.org/drawingml/2006/chart" xmlns:r="http://schemas.openxmlformats.org/officeDocument/2006/relationships" r:id="rId7"/>
          </a:graphicData>
        </a:graphic>
      </p:graphicFrame>
      <p:sp>
        <p:nvSpPr>
          <p:cNvPr id="30" name="Rounded Rectangle 29"/>
          <p:cNvSpPr/>
          <p:nvPr/>
        </p:nvSpPr>
        <p:spPr>
          <a:xfrm>
            <a:off x="2568399" y="2850108"/>
            <a:ext cx="2438400" cy="12954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1" name="TextBox 30"/>
          <p:cNvSpPr txBox="1"/>
          <p:nvPr/>
        </p:nvSpPr>
        <p:spPr>
          <a:xfrm>
            <a:off x="2759436" y="2912827"/>
            <a:ext cx="2000037" cy="1323439"/>
          </a:xfrm>
          <a:prstGeom prst="rect">
            <a:avLst/>
          </a:prstGeom>
          <a:noFill/>
        </p:spPr>
        <p:txBody>
          <a:bodyPr wrap="square" rtlCol="0">
            <a:spAutoFit/>
          </a:bodyPr>
          <a:lstStyle/>
          <a:p>
            <a:pPr algn="ctr"/>
            <a:r>
              <a:rPr lang="en-US" sz="4800" b="1" dirty="0" smtClean="0">
                <a:solidFill>
                  <a:srgbClr val="7030A0"/>
                </a:solidFill>
              </a:rPr>
              <a:t>24,573</a:t>
            </a:r>
            <a:r>
              <a:rPr lang="en-US" sz="4800" b="1" dirty="0"/>
              <a:t> </a:t>
            </a:r>
            <a:r>
              <a:rPr lang="en-US" sz="3200" b="1" dirty="0"/>
              <a:t>Total </a:t>
            </a:r>
            <a:r>
              <a:rPr lang="en-US" sz="3200" b="1" dirty="0" smtClean="0"/>
              <a:t>Posts </a:t>
            </a:r>
            <a:endParaRPr lang="en-US" sz="3200" b="1" dirty="0">
              <a:solidFill>
                <a:srgbClr val="7030A0"/>
              </a:solidFill>
            </a:endParaRPr>
          </a:p>
        </p:txBody>
      </p:sp>
    </p:spTree>
    <p:extLst>
      <p:ext uri="{BB962C8B-B14F-4D97-AF65-F5344CB8AC3E}">
        <p14:creationId xmlns:p14="http://schemas.microsoft.com/office/powerpoint/2010/main" val="879268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4242818" y="151803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0"/>
              <a:ext cx="2891870" cy="2689439"/>
            </a:xfrm>
            <a:prstGeom prst="rect">
              <a:avLst/>
            </a:prstGeom>
          </p:spPr>
        </p:pic>
      </p:grpSp>
      <p:sp>
        <p:nvSpPr>
          <p:cNvPr id="21" name="TextBox 12">
            <a:extLst>
              <a:ext uri="{FF2B5EF4-FFF2-40B4-BE49-F238E27FC236}">
                <a16:creationId xmlns:a16="http://schemas.microsoft.com/office/drawing/2014/main" id="{19A1BE45-8301-44C6-A0D0-F8FDA800622F}"/>
              </a:ext>
            </a:extLst>
          </p:cNvPr>
          <p:cNvSpPr txBox="1"/>
          <p:nvPr/>
        </p:nvSpPr>
        <p:spPr>
          <a:xfrm>
            <a:off x="11568770" y="6672534"/>
            <a:ext cx="5677467" cy="2280966"/>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8" name="TextBox 17"/>
          <p:cNvSpPr txBox="1"/>
          <p:nvPr/>
        </p:nvSpPr>
        <p:spPr>
          <a:xfrm>
            <a:off x="10754651" y="1895898"/>
            <a:ext cx="7380950" cy="8710077"/>
          </a:xfrm>
          <a:prstGeom prst="rect">
            <a:avLst/>
          </a:prstGeom>
          <a:noFill/>
        </p:spPr>
        <p:txBody>
          <a:bodyPr wrap="square" rtlCol="0">
            <a:spAutoFit/>
          </a:bodyPr>
          <a:lstStyle/>
          <a:p>
            <a:pPr algn="ctr"/>
            <a:r>
              <a:rPr lang="en-US" sz="2800" b="1" dirty="0" smtClean="0"/>
              <a:t>ANALYSIS</a:t>
            </a:r>
            <a:endParaRPr lang="en-US" sz="2800" dirty="0"/>
          </a:p>
          <a:p>
            <a:r>
              <a:rPr lang="en-US" sz="2800" dirty="0" smtClean="0"/>
              <a:t>Animal and science are the two most popular content, this shows that people enjoy nature and scientific facts the most.</a:t>
            </a:r>
          </a:p>
          <a:p>
            <a:pPr algn="ctr"/>
            <a:r>
              <a:rPr lang="en-US" sz="2800" b="1" dirty="0" smtClean="0"/>
              <a:t>INSIGHTS</a:t>
            </a:r>
            <a:endParaRPr lang="en-US" sz="2800" b="1" dirty="0"/>
          </a:p>
          <a:p>
            <a:r>
              <a:rPr lang="en-US" sz="2800" dirty="0" smtClean="0"/>
              <a:t>Science and technology are both popular categories with science taking the lead, this shows the interest of your user base. You can use this insight to create campaigns and consider working with technology and research brands in order to further engage your audience.</a:t>
            </a:r>
          </a:p>
          <a:p>
            <a:pPr marL="457200" indent="-457200">
              <a:buFont typeface="Wingdings" panose="05000000000000000000" pitchFamily="2" charset="2"/>
              <a:buChar char="v"/>
            </a:pPr>
            <a:endParaRPr lang="en-US" sz="2800" dirty="0" smtClean="0"/>
          </a:p>
          <a:p>
            <a:pPr algn="ctr"/>
            <a:r>
              <a:rPr lang="en-US" sz="2800" b="1" dirty="0" smtClean="0"/>
              <a:t>NEXT STEPS</a:t>
            </a:r>
            <a:endParaRPr lang="en-US" sz="2800" b="1" dirty="0"/>
          </a:p>
          <a:p>
            <a:r>
              <a:rPr lang="en-US" sz="2800" dirty="0" smtClean="0"/>
              <a:t>This analysis is insightful, but its time to further bring real time and more detailed insight to your business processes in a large scale. We are eager to show you how to go about this. </a:t>
            </a:r>
            <a:endParaRPr lang="en-US" sz="2800" dirty="0"/>
          </a:p>
          <a:p>
            <a:pPr marL="457200" indent="-457200">
              <a:buFont typeface="Wingdings" panose="05000000000000000000" pitchFamily="2" charset="2"/>
              <a:buChar char="v"/>
            </a:pPr>
            <a:endParaRPr lang="en-US" sz="2800" dirty="0" smtClean="0"/>
          </a:p>
          <a:p>
            <a:pPr marL="285750" indent="-285750">
              <a:buFont typeface="Arial" panose="020B0604020202020204" pitchFamily="34" charset="0"/>
              <a:buChar char="•"/>
            </a:pPr>
            <a:endParaRPr lang="en-US" sz="2800" dirty="0" smtClean="0"/>
          </a:p>
          <a:p>
            <a:pPr marL="285750" indent="-285750">
              <a:buFont typeface="Arial" panose="020B0604020202020204" pitchFamily="34" charset="0"/>
              <a:buChar char="•"/>
            </a:pPr>
            <a:endParaRPr lang="en-US" sz="28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2891870" cy="2689439"/>
            </a:xfrm>
            <a:prstGeom prst="rect">
              <a:avLst/>
            </a:prstGeom>
          </p:spPr>
        </p:pic>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03596" y="1237398"/>
            <a:ext cx="8673443" cy="7142544"/>
            <a:chOff x="0" y="0"/>
            <a:chExt cx="11564591" cy="9523389"/>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6"/>
              <a:ext cx="11564591" cy="7225223"/>
            </a:xfrm>
            <a:prstGeom prst="rect">
              <a:avLst/>
            </a:prstGeom>
          </p:spPr>
          <p:txBody>
            <a:bodyPr lIns="0" tIns="0" rIns="0" bIns="0" rtlCol="0" anchor="t">
              <a:spAutoFit/>
            </a:bodyPr>
            <a:lstStyle/>
            <a:p>
              <a:pPr>
                <a:lnSpc>
                  <a:spcPct val="150000"/>
                </a:lnSpc>
              </a:pPr>
              <a:r>
                <a:rPr lang="en-US" sz="4000" spc="-19" dirty="0">
                  <a:solidFill>
                    <a:srgbClr val="000000"/>
                  </a:solidFill>
                  <a:latin typeface="Graphik Regular" panose="020B0503030202060203" pitchFamily="34" charset="0"/>
                </a:rPr>
                <a:t>Project recap</a:t>
              </a:r>
            </a:p>
            <a:p>
              <a:pPr>
                <a:lnSpc>
                  <a:spcPct val="150000"/>
                </a:lnSpc>
              </a:pPr>
              <a:r>
                <a:rPr lang="en-US" sz="4000" spc="-19" dirty="0">
                  <a:solidFill>
                    <a:srgbClr val="000000"/>
                  </a:solidFill>
                  <a:latin typeface="Graphik Regular" panose="020B0503030202060203" pitchFamily="34" charset="0"/>
                </a:rPr>
                <a:t>Problem</a:t>
              </a:r>
            </a:p>
            <a:p>
              <a:pPr>
                <a:lnSpc>
                  <a:spcPct val="150000"/>
                </a:lnSpc>
              </a:pPr>
              <a:r>
                <a:rPr lang="en-US" sz="4000" spc="-19" dirty="0">
                  <a:solidFill>
                    <a:srgbClr val="000000"/>
                  </a:solidFill>
                  <a:latin typeface="Graphik Regular" panose="020B0503030202060203" pitchFamily="34" charset="0"/>
                </a:rPr>
                <a:t>The Analytics team</a:t>
              </a:r>
            </a:p>
            <a:p>
              <a:pPr>
                <a:lnSpc>
                  <a:spcPct val="150000"/>
                </a:lnSpc>
              </a:pPr>
              <a:r>
                <a:rPr lang="en-US" sz="4000" spc="-19" dirty="0">
                  <a:solidFill>
                    <a:srgbClr val="000000"/>
                  </a:solidFill>
                  <a:latin typeface="Graphik Regular" panose="020B0503030202060203" pitchFamily="34" charset="0"/>
                </a:rPr>
                <a:t>Process</a:t>
              </a:r>
            </a:p>
            <a:p>
              <a:pPr>
                <a:lnSpc>
                  <a:spcPct val="150000"/>
                </a:lnSpc>
              </a:pPr>
              <a:r>
                <a:rPr lang="en-US" sz="4000" spc="-19" dirty="0">
                  <a:solidFill>
                    <a:srgbClr val="000000"/>
                  </a:solidFill>
                  <a:latin typeface="Graphik Regular" panose="020B0503030202060203" pitchFamily="34" charset="0"/>
                </a:rPr>
                <a:t>Insights</a:t>
              </a:r>
            </a:p>
            <a:p>
              <a:pPr>
                <a:lnSpc>
                  <a:spcPct val="150000"/>
                </a:lnSpc>
              </a:pPr>
              <a:r>
                <a:rPr lang="en-US" sz="40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9838214"/>
              <a:ext cx="3005065" cy="2794710"/>
            </a:xfrm>
            <a:prstGeom prst="rect">
              <a:avLst/>
            </a:prstGeom>
          </p:spPr>
        </p:pic>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9467626"/>
              <a:ext cx="2891870" cy="2689439"/>
            </a:xfrm>
            <a:prstGeom prst="rect">
              <a:avLst/>
            </a:prstGeom>
          </p:spPr>
        </p:pic>
      </p:grpSp>
      <p:sp>
        <p:nvSpPr>
          <p:cNvPr id="31" name="AutoShape 31"/>
          <p:cNvSpPr/>
          <p:nvPr/>
        </p:nvSpPr>
        <p:spPr>
          <a:xfrm>
            <a:off x="4902553" y="1983727"/>
            <a:ext cx="11342283" cy="6275832"/>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p:cNvSpPr txBox="1"/>
          <p:nvPr/>
        </p:nvSpPr>
        <p:spPr>
          <a:xfrm>
            <a:off x="8508776" y="2974673"/>
            <a:ext cx="7388149" cy="3970318"/>
          </a:xfrm>
          <a:prstGeom prst="rect">
            <a:avLst/>
          </a:prstGeom>
          <a:noFill/>
        </p:spPr>
        <p:txBody>
          <a:bodyPr wrap="square" rtlCol="0">
            <a:spAutoFit/>
          </a:bodyPr>
          <a:lstStyle/>
          <a:p>
            <a:r>
              <a:rPr lang="en-US" sz="2800" dirty="0" smtClean="0">
                <a:latin typeface="+mj-lt"/>
              </a:rPr>
              <a:t>Social Buzz is a fast growing Technology company that needs to adapt quickly to its global scale, Accenture has begun a 3 months POC focusing on these tasks:</a:t>
            </a:r>
          </a:p>
          <a:p>
            <a:pPr marL="571500" indent="-571500">
              <a:buFont typeface="Arial" panose="020B0604020202020204" pitchFamily="34" charset="0"/>
              <a:buChar char="•"/>
            </a:pPr>
            <a:endParaRPr lang="en-US" sz="2800" dirty="0">
              <a:latin typeface="+mj-lt"/>
            </a:endParaRPr>
          </a:p>
          <a:p>
            <a:pPr marL="571500" indent="-571500">
              <a:buFont typeface="Arial" panose="020B0604020202020204" pitchFamily="34" charset="0"/>
              <a:buChar char="•"/>
            </a:pPr>
            <a:r>
              <a:rPr lang="en-US" sz="2800" dirty="0" smtClean="0">
                <a:latin typeface="+mj-lt"/>
              </a:rPr>
              <a:t>An </a:t>
            </a:r>
            <a:r>
              <a:rPr lang="en-US" sz="2800" dirty="0">
                <a:latin typeface="+mj-lt"/>
              </a:rPr>
              <a:t>audit of </a:t>
            </a:r>
            <a:r>
              <a:rPr lang="en-US" sz="2800" dirty="0" smtClean="0">
                <a:latin typeface="+mj-lt"/>
              </a:rPr>
              <a:t>Social Buzz’s </a:t>
            </a:r>
            <a:r>
              <a:rPr lang="en-US" sz="2800" dirty="0">
                <a:latin typeface="+mj-lt"/>
              </a:rPr>
              <a:t>big data </a:t>
            </a:r>
            <a:r>
              <a:rPr lang="en-US" sz="2800" dirty="0" smtClean="0">
                <a:latin typeface="+mj-lt"/>
              </a:rPr>
              <a:t>practice</a:t>
            </a:r>
          </a:p>
          <a:p>
            <a:pPr marL="571500" indent="-571500">
              <a:buFont typeface="Arial" panose="020B0604020202020204" pitchFamily="34" charset="0"/>
              <a:buChar char="•"/>
            </a:pPr>
            <a:r>
              <a:rPr lang="en-US" sz="2800" dirty="0" smtClean="0">
                <a:latin typeface="+mj-lt"/>
              </a:rPr>
              <a:t>Recommendations </a:t>
            </a:r>
            <a:r>
              <a:rPr lang="en-US" sz="2800" dirty="0">
                <a:latin typeface="+mj-lt"/>
              </a:rPr>
              <a:t>for a successful </a:t>
            </a:r>
            <a:r>
              <a:rPr lang="en-US" sz="2800" dirty="0" smtClean="0">
                <a:latin typeface="+mj-lt"/>
              </a:rPr>
              <a:t>IPO</a:t>
            </a:r>
          </a:p>
          <a:p>
            <a:pPr marL="571500" indent="-571500">
              <a:buFont typeface="Arial" panose="020B0604020202020204" pitchFamily="34" charset="0"/>
              <a:buChar char="•"/>
            </a:pPr>
            <a:r>
              <a:rPr lang="en-US" sz="2800" dirty="0" smtClean="0">
                <a:latin typeface="+mj-lt"/>
              </a:rPr>
              <a:t>An </a:t>
            </a:r>
            <a:r>
              <a:rPr lang="en-US" sz="2800" dirty="0">
                <a:latin typeface="+mj-lt"/>
              </a:rPr>
              <a:t>analysis </a:t>
            </a:r>
            <a:r>
              <a:rPr lang="en-US" sz="2800" dirty="0" smtClean="0">
                <a:latin typeface="+mj-lt"/>
              </a:rPr>
              <a:t>to find </a:t>
            </a:r>
            <a:r>
              <a:rPr lang="en-US" sz="2800" dirty="0">
                <a:latin typeface="+mj-lt"/>
              </a:rPr>
              <a:t>Social </a:t>
            </a:r>
            <a:r>
              <a:rPr lang="en-US" sz="2800" dirty="0" smtClean="0">
                <a:latin typeface="+mj-lt"/>
              </a:rPr>
              <a:t>Buzz’s  </a:t>
            </a:r>
            <a:r>
              <a:rPr lang="en-US" sz="2800" dirty="0">
                <a:latin typeface="+mj-lt"/>
              </a:rPr>
              <a:t>top 5 </a:t>
            </a:r>
            <a:r>
              <a:rPr lang="en-US" sz="2800" dirty="0" smtClean="0">
                <a:latin typeface="+mj-lt"/>
              </a:rPr>
              <a:t>most popular categories of content.</a:t>
            </a:r>
            <a:endParaRPr lang="en-US" sz="2800" dirty="0">
              <a:latin typeface="+mj-lt"/>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US" sz="5400" dirty="0" smtClean="0">
              <a:solidFill>
                <a:schemeClr val="bg1">
                  <a:lumMod val="95000"/>
                </a:schemeClr>
              </a:solidFill>
            </a:endParaRPr>
          </a:p>
          <a:p>
            <a:endParaRPr lang="en-US" sz="5400" dirty="0">
              <a:solidFill>
                <a:schemeClr val="bg1">
                  <a:lumMod val="95000"/>
                </a:schemeClr>
              </a:solidFill>
            </a:endParaRPr>
          </a:p>
          <a:p>
            <a:endParaRPr lang="en-US" sz="5400" dirty="0" smtClean="0">
              <a:solidFill>
                <a:schemeClr val="bg1">
                  <a:lumMod val="95000"/>
                </a:schemeClr>
              </a:solidFill>
            </a:endParaRPr>
          </a:p>
          <a:p>
            <a:endParaRPr lang="en-US" sz="5400" dirty="0">
              <a:solidFill>
                <a:schemeClr val="bg1">
                  <a:lumMod val="95000"/>
                </a:schemeClr>
              </a:solidFill>
            </a:endParaRPr>
          </a:p>
          <a:p>
            <a:endParaRPr lang="en-US" sz="5400" dirty="0" smtClean="0">
              <a:solidFill>
                <a:schemeClr val="bg1">
                  <a:lumMod val="95000"/>
                </a:schemeClr>
              </a:solidFill>
            </a:endParaRPr>
          </a:p>
          <a:p>
            <a:r>
              <a:rPr lang="en-US" sz="5400" dirty="0">
                <a:solidFill>
                  <a:schemeClr val="bg1">
                    <a:lumMod val="95000"/>
                  </a:schemeClr>
                </a:solidFill>
              </a:rPr>
              <a:t> </a:t>
            </a:r>
            <a:r>
              <a:rPr lang="en-US" sz="5400" dirty="0" smtClean="0">
                <a:solidFill>
                  <a:schemeClr val="bg1">
                    <a:lumMod val="95000"/>
                  </a:schemeClr>
                </a:solidFill>
              </a:rPr>
              <a:t>        </a:t>
            </a:r>
          </a:p>
          <a:p>
            <a:pPr marL="685800" indent="-685800">
              <a:buFont typeface="Arial" panose="020B0604020202020204" pitchFamily="34" charset="0"/>
              <a:buChar char="•"/>
            </a:pPr>
            <a:r>
              <a:rPr lang="en-US" sz="5400" dirty="0">
                <a:solidFill>
                  <a:schemeClr val="bg1">
                    <a:lumMod val="95000"/>
                  </a:schemeClr>
                </a:solidFill>
              </a:rPr>
              <a:t> </a:t>
            </a:r>
            <a:r>
              <a:rPr lang="en-US" sz="5400" dirty="0" smtClean="0">
                <a:solidFill>
                  <a:schemeClr val="bg1">
                    <a:lumMod val="95000"/>
                  </a:schemeClr>
                </a:solidFill>
              </a:rPr>
              <a:t>  		</a:t>
            </a:r>
            <a:r>
              <a:rPr lang="en-US" sz="4400" dirty="0" smtClean="0">
                <a:solidFill>
                  <a:schemeClr val="bg1">
                    <a:lumMod val="95000"/>
                  </a:schemeClr>
                </a:solidFill>
              </a:rPr>
              <a:t>Over </a:t>
            </a:r>
            <a:r>
              <a:rPr lang="en-US" sz="4400" u="sng" dirty="0" smtClean="0">
                <a:solidFill>
                  <a:schemeClr val="bg1">
                    <a:lumMod val="95000"/>
                  </a:schemeClr>
                </a:solidFill>
              </a:rPr>
              <a:t>100,000</a:t>
            </a:r>
            <a:r>
              <a:rPr lang="en-US" sz="4400" dirty="0" smtClean="0">
                <a:solidFill>
                  <a:schemeClr val="bg1">
                    <a:lumMod val="95000"/>
                  </a:schemeClr>
                </a:solidFill>
              </a:rPr>
              <a:t> posts per day</a:t>
            </a:r>
          </a:p>
          <a:p>
            <a:pPr lvl="7"/>
            <a:r>
              <a:rPr lang="en-US" sz="4400" dirty="0" smtClean="0">
                <a:solidFill>
                  <a:schemeClr val="bg1">
                    <a:lumMod val="95000"/>
                  </a:schemeClr>
                </a:solidFill>
              </a:rPr>
              <a:t>	</a:t>
            </a:r>
          </a:p>
          <a:p>
            <a:pPr lvl="7"/>
            <a:r>
              <a:rPr lang="en-US" sz="4400" dirty="0" smtClean="0">
                <a:solidFill>
                  <a:schemeClr val="bg1">
                    <a:lumMod val="95000"/>
                  </a:schemeClr>
                </a:solidFill>
              </a:rPr>
              <a:t>Over </a:t>
            </a:r>
            <a:r>
              <a:rPr lang="en-US" sz="4400" u="sng" dirty="0" smtClean="0">
                <a:solidFill>
                  <a:schemeClr val="bg1">
                    <a:lumMod val="95000"/>
                  </a:schemeClr>
                </a:solidFill>
              </a:rPr>
              <a:t>5 million </a:t>
            </a:r>
            <a:r>
              <a:rPr lang="en-US" sz="4400" dirty="0" smtClean="0">
                <a:solidFill>
                  <a:schemeClr val="bg1">
                    <a:lumMod val="95000"/>
                  </a:schemeClr>
                </a:solidFill>
              </a:rPr>
              <a:t>active users</a:t>
            </a:r>
          </a:p>
          <a:p>
            <a:pPr lvl="7"/>
            <a:endParaRPr lang="en-US" sz="4400" dirty="0">
              <a:solidFill>
                <a:schemeClr val="bg1">
                  <a:lumMod val="95000"/>
                </a:schemeClr>
              </a:solidFill>
            </a:endParaRPr>
          </a:p>
          <a:p>
            <a:pPr lvl="7"/>
            <a:r>
              <a:rPr lang="en-US" sz="2800" dirty="0" smtClean="0">
                <a:solidFill>
                  <a:schemeClr val="bg1">
                    <a:lumMod val="95000"/>
                  </a:schemeClr>
                </a:solidFill>
              </a:rPr>
              <a:t>But to capitalize on it when there is so much?</a:t>
            </a:r>
          </a:p>
          <a:p>
            <a:pPr lvl="7"/>
            <a:endParaRPr lang="en-US" sz="2800" u="sng" dirty="0" smtClean="0">
              <a:solidFill>
                <a:schemeClr val="bg1">
                  <a:lumMod val="95000"/>
                </a:schemeClr>
              </a:solidFill>
            </a:endParaRPr>
          </a:p>
          <a:p>
            <a:pPr lvl="7"/>
            <a:r>
              <a:rPr lang="en-US" sz="2800" u="sng" dirty="0" smtClean="0">
                <a:solidFill>
                  <a:schemeClr val="bg1">
                    <a:lumMod val="95000"/>
                  </a:schemeClr>
                </a:solidFill>
              </a:rPr>
              <a:t>An </a:t>
            </a:r>
            <a:r>
              <a:rPr lang="en-US" sz="2800" u="sng" dirty="0">
                <a:solidFill>
                  <a:schemeClr val="bg1">
                    <a:lumMod val="95000"/>
                  </a:schemeClr>
                </a:solidFill>
              </a:rPr>
              <a:t>analysis to find Social Buzz’s  top 5 most popular categories of content</a:t>
            </a:r>
          </a:p>
          <a:p>
            <a:pPr lvl="7"/>
            <a:endParaRPr lang="en-AU" sz="2800" dirty="0">
              <a:solidFill>
                <a:schemeClr val="bg1">
                  <a:lumMod val="95000"/>
                </a:schemeClr>
              </a:solidFill>
            </a:endParaRPr>
          </a:p>
        </p:txBody>
      </p:sp>
      <p:grpSp>
        <p:nvGrpSpPr>
          <p:cNvPr id="7" name="Group 7"/>
          <p:cNvGrpSpPr/>
          <p:nvPr/>
        </p:nvGrpSpPr>
        <p:grpSpPr>
          <a:xfrm>
            <a:off x="46145" y="24311"/>
            <a:ext cx="2253799" cy="9474693"/>
            <a:chOff x="0" y="0"/>
            <a:chExt cx="3005065" cy="12632924"/>
          </a:xfrm>
        </p:grpSpPr>
        <p:pic>
          <p:nvPicPr>
            <p:cNvPr id="8" name="Picture 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088438" y="2079734"/>
            <a:ext cx="6503212" cy="6491052"/>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21" name="Group 21"/>
          <p:cNvGrpSpPr>
            <a:grpSpLocks noChangeAspect="1"/>
          </p:cNvGrpSpPr>
          <p:nvPr/>
        </p:nvGrpSpPr>
        <p:grpSpPr>
          <a:xfrm>
            <a:off x="11671077" y="4097544"/>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48657" y="7150431"/>
            <a:ext cx="2085137" cy="2085137"/>
            <a:chOff x="3882573" y="0"/>
            <a:chExt cx="6350000" cy="6350000"/>
          </a:xfrm>
        </p:grpSpPr>
        <p:sp>
          <p:nvSpPr>
            <p:cNvPr id="27" name="Freeform 27"/>
            <p:cNvSpPr/>
            <p:nvPr/>
          </p:nvSpPr>
          <p:spPr>
            <a:xfrm>
              <a:off x="3882573"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78921" y="1231023"/>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18" name="Group 18"/>
          <p:cNvGrpSpPr>
            <a:grpSpLocks noChangeAspect="1"/>
          </p:cNvGrpSpPr>
          <p:nvPr/>
        </p:nvGrpSpPr>
        <p:grpSpPr>
          <a:xfrm>
            <a:off x="11503341" y="7107992"/>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2" name="TextBox 31"/>
          <p:cNvSpPr txBox="1"/>
          <p:nvPr/>
        </p:nvSpPr>
        <p:spPr>
          <a:xfrm>
            <a:off x="1662314" y="3465294"/>
            <a:ext cx="6573209" cy="3693319"/>
          </a:xfrm>
          <a:prstGeom prst="rect">
            <a:avLst/>
          </a:prstGeom>
        </p:spPr>
        <p:txBody>
          <a:bodyPr wrap="square" lIns="0" tIns="0" rIns="0" bIns="0" rtlCol="0" anchor="t">
            <a:spAutoFit/>
          </a:bodyPr>
          <a:lstStyle/>
          <a:p>
            <a:pPr algn="ctr">
              <a:lnSpc>
                <a:spcPts val="9600"/>
              </a:lnSpc>
            </a:pPr>
            <a:r>
              <a:rPr lang="en-US" sz="9600" spc="-80" dirty="0">
                <a:solidFill>
                  <a:srgbClr val="000000"/>
                </a:solidFill>
                <a:latin typeface="Graphik Regular" panose="020B0503030202060203" pitchFamily="34" charset="0"/>
              </a:rPr>
              <a:t>The </a:t>
            </a:r>
            <a:endParaRPr lang="en-US" sz="9600" spc="-80" dirty="0" smtClean="0">
              <a:solidFill>
                <a:srgbClr val="000000"/>
              </a:solidFill>
              <a:latin typeface="Graphik Regular" panose="020B0503030202060203" pitchFamily="34" charset="0"/>
            </a:endParaRPr>
          </a:p>
          <a:p>
            <a:pPr algn="ctr">
              <a:lnSpc>
                <a:spcPts val="9600"/>
              </a:lnSpc>
            </a:pPr>
            <a:r>
              <a:rPr lang="en-US" sz="9600" spc="-80" dirty="0" smtClean="0">
                <a:solidFill>
                  <a:srgbClr val="000000"/>
                </a:solidFill>
                <a:latin typeface="Graphik Regular" panose="020B0503030202060203" pitchFamily="34" charset="0"/>
              </a:rPr>
              <a:t>Analytics </a:t>
            </a:r>
          </a:p>
          <a:p>
            <a:pPr algn="ctr">
              <a:lnSpc>
                <a:spcPts val="9600"/>
              </a:lnSpc>
            </a:pPr>
            <a:r>
              <a:rPr lang="en-US" sz="9600" spc="-80" dirty="0" smtClean="0">
                <a:solidFill>
                  <a:srgbClr val="000000"/>
                </a:solidFill>
                <a:latin typeface="Graphik Regular" panose="020B0503030202060203" pitchFamily="34" charset="0"/>
              </a:rPr>
              <a:t>team</a:t>
            </a:r>
            <a:endParaRPr lang="en-US" sz="9600" spc="-80" dirty="0">
              <a:solidFill>
                <a:srgbClr val="000000"/>
              </a:solidFill>
              <a:latin typeface="Graphik Regular" panose="020B0503030202060203" pitchFamily="34" charset="0"/>
            </a:endParaRPr>
          </a:p>
        </p:txBody>
      </p:sp>
      <p:sp>
        <p:nvSpPr>
          <p:cNvPr id="34" name="Rectangle 33"/>
          <p:cNvSpPr/>
          <p:nvPr/>
        </p:nvSpPr>
        <p:spPr>
          <a:xfrm>
            <a:off x="13289309" y="4515737"/>
            <a:ext cx="5179007" cy="1077218"/>
          </a:xfrm>
          <a:prstGeom prst="rect">
            <a:avLst/>
          </a:prstGeom>
        </p:spPr>
        <p:txBody>
          <a:bodyPr wrap="square">
            <a:spAutoFit/>
          </a:bodyPr>
          <a:lstStyle/>
          <a:p>
            <a:pPr lvl="1"/>
            <a:r>
              <a:rPr lang="en-US" sz="3200" b="1" dirty="0"/>
              <a:t>Andrew Fleming </a:t>
            </a:r>
            <a:endParaRPr lang="en-US" sz="3200" b="1" dirty="0" smtClean="0"/>
          </a:p>
          <a:p>
            <a:pPr lvl="1"/>
            <a:r>
              <a:rPr lang="en-US" sz="3200" dirty="0" smtClean="0"/>
              <a:t>(</a:t>
            </a:r>
            <a:r>
              <a:rPr lang="en-US" sz="3200" dirty="0"/>
              <a:t>Chief Technical Architect)</a:t>
            </a:r>
          </a:p>
        </p:txBody>
      </p:sp>
      <p:sp>
        <p:nvSpPr>
          <p:cNvPr id="35" name="Rectangle 34"/>
          <p:cNvSpPr/>
          <p:nvPr/>
        </p:nvSpPr>
        <p:spPr>
          <a:xfrm>
            <a:off x="13662976" y="1774690"/>
            <a:ext cx="3592650" cy="1077218"/>
          </a:xfrm>
          <a:prstGeom prst="rect">
            <a:avLst/>
          </a:prstGeom>
        </p:spPr>
        <p:txBody>
          <a:bodyPr wrap="none">
            <a:spAutoFit/>
          </a:bodyPr>
          <a:lstStyle/>
          <a:p>
            <a:pPr lvl="1"/>
            <a:r>
              <a:rPr lang="en-US" sz="3200" b="1" dirty="0"/>
              <a:t>Marcus </a:t>
            </a:r>
            <a:r>
              <a:rPr lang="en-US" sz="3200" b="1" dirty="0" err="1" smtClean="0"/>
              <a:t>Rompton</a:t>
            </a:r>
            <a:endParaRPr lang="en-US" sz="3200" b="1" dirty="0" smtClean="0"/>
          </a:p>
          <a:p>
            <a:pPr lvl="1"/>
            <a:r>
              <a:rPr lang="en-US" sz="3200" dirty="0" smtClean="0"/>
              <a:t> </a:t>
            </a:r>
            <a:r>
              <a:rPr lang="en-US" sz="3200" dirty="0"/>
              <a:t>(Senior Principle)</a:t>
            </a:r>
          </a:p>
        </p:txBody>
      </p:sp>
      <p:sp>
        <p:nvSpPr>
          <p:cNvPr id="36" name="Rectangle 35"/>
          <p:cNvSpPr/>
          <p:nvPr/>
        </p:nvSpPr>
        <p:spPr>
          <a:xfrm>
            <a:off x="13682971" y="7661734"/>
            <a:ext cx="4119782" cy="1077218"/>
          </a:xfrm>
          <a:prstGeom prst="rect">
            <a:avLst/>
          </a:prstGeom>
        </p:spPr>
        <p:txBody>
          <a:bodyPr wrap="none">
            <a:spAutoFit/>
          </a:bodyPr>
          <a:lstStyle/>
          <a:p>
            <a:pPr lvl="1"/>
            <a:r>
              <a:rPr lang="en-US" sz="3200" b="1" dirty="0"/>
              <a:t>Oluwatosin </a:t>
            </a:r>
            <a:r>
              <a:rPr lang="en-US" sz="3200" b="1" dirty="0" smtClean="0"/>
              <a:t>Yekpogu</a:t>
            </a:r>
          </a:p>
          <a:p>
            <a:pPr lvl="1"/>
            <a:r>
              <a:rPr lang="en-US" sz="3200" dirty="0" smtClean="0"/>
              <a:t> </a:t>
            </a:r>
            <a:r>
              <a:rPr lang="en-US" sz="3200" dirty="0"/>
              <a:t>(Data Analyst)</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40" name="Rectangle 39"/>
          <p:cNvSpPr/>
          <p:nvPr/>
        </p:nvSpPr>
        <p:spPr>
          <a:xfrm>
            <a:off x="7626237" y="4662772"/>
            <a:ext cx="3506274" cy="830997"/>
          </a:xfrm>
          <a:prstGeom prst="rect">
            <a:avLst/>
          </a:prstGeom>
        </p:spPr>
        <p:txBody>
          <a:bodyPr wrap="square">
            <a:spAutoFit/>
          </a:bodyPr>
          <a:lstStyle/>
          <a:p>
            <a:r>
              <a:rPr lang="en-US" sz="4800" dirty="0" smtClean="0">
                <a:solidFill>
                  <a:schemeClr val="bg1">
                    <a:lumMod val="95000"/>
                  </a:schemeClr>
                </a:solidFill>
                <a:latin typeface="Graphik Regular" panose="020B0503030202060203"/>
              </a:rPr>
              <a:t>Data modelling</a:t>
            </a:r>
            <a:endParaRPr lang="en-US" sz="4800" dirty="0">
              <a:solidFill>
                <a:schemeClr val="bg1">
                  <a:lumMod val="95000"/>
                </a:schemeClr>
              </a:solidFill>
              <a:latin typeface="Graphik Regular" panose="020B0503030202060203"/>
            </a:endParaRPr>
          </a:p>
        </p:txBody>
      </p:sp>
      <p:sp>
        <p:nvSpPr>
          <p:cNvPr id="41" name="Rectangle 40"/>
          <p:cNvSpPr/>
          <p:nvPr/>
        </p:nvSpPr>
        <p:spPr>
          <a:xfrm>
            <a:off x="4023155" y="1488892"/>
            <a:ext cx="6481938" cy="830997"/>
          </a:xfrm>
          <a:prstGeom prst="rect">
            <a:avLst/>
          </a:prstGeom>
        </p:spPr>
        <p:txBody>
          <a:bodyPr wrap="square">
            <a:spAutoFit/>
          </a:bodyPr>
          <a:lstStyle/>
          <a:p>
            <a:r>
              <a:rPr lang="en-US" sz="4800" dirty="0" smtClean="0">
                <a:solidFill>
                  <a:schemeClr val="bg1">
                    <a:lumMod val="95000"/>
                  </a:schemeClr>
                </a:solidFill>
                <a:latin typeface="Graphik Regular" panose="020B0503030202060203"/>
              </a:rPr>
              <a:t>Data Understanding</a:t>
            </a:r>
            <a:endParaRPr lang="en-US" sz="4800" dirty="0">
              <a:solidFill>
                <a:schemeClr val="bg1">
                  <a:lumMod val="95000"/>
                </a:schemeClr>
              </a:solidFill>
              <a:latin typeface="Graphik Regular" panose="020B0503030202060203"/>
            </a:endParaRPr>
          </a:p>
        </p:txBody>
      </p:sp>
      <p:sp>
        <p:nvSpPr>
          <p:cNvPr id="42" name="Rectangle 41"/>
          <p:cNvSpPr/>
          <p:nvPr/>
        </p:nvSpPr>
        <p:spPr>
          <a:xfrm>
            <a:off x="5833780" y="3023160"/>
            <a:ext cx="2794355" cy="830997"/>
          </a:xfrm>
          <a:prstGeom prst="rect">
            <a:avLst/>
          </a:prstGeom>
        </p:spPr>
        <p:txBody>
          <a:bodyPr wrap="none">
            <a:spAutoFit/>
          </a:bodyPr>
          <a:lstStyle/>
          <a:p>
            <a:r>
              <a:rPr lang="en-US" sz="4800" smtClean="0">
                <a:solidFill>
                  <a:schemeClr val="bg1">
                    <a:lumMod val="95000"/>
                  </a:schemeClr>
                </a:solidFill>
                <a:latin typeface="Graphik Regular" panose="020B0503030202060203"/>
              </a:rPr>
              <a:t>Data cleaning</a:t>
            </a:r>
            <a:endParaRPr lang="en-US" sz="4800" dirty="0">
              <a:solidFill>
                <a:schemeClr val="bg1">
                  <a:lumMod val="95000"/>
                </a:schemeClr>
              </a:solidFill>
              <a:latin typeface="Graphik Regular" panose="020B0503030202060203"/>
            </a:endParaRPr>
          </a:p>
        </p:txBody>
      </p:sp>
      <p:sp>
        <p:nvSpPr>
          <p:cNvPr id="39" name="Rectangle 38"/>
          <p:cNvSpPr/>
          <p:nvPr/>
        </p:nvSpPr>
        <p:spPr>
          <a:xfrm>
            <a:off x="11202357" y="7914222"/>
            <a:ext cx="3171061" cy="769441"/>
          </a:xfrm>
          <a:prstGeom prst="rect">
            <a:avLst/>
          </a:prstGeom>
        </p:spPr>
        <p:txBody>
          <a:bodyPr wrap="none">
            <a:spAutoFit/>
          </a:bodyPr>
          <a:lstStyle/>
          <a:p>
            <a:r>
              <a:rPr lang="en-US" sz="4400" dirty="0" smtClean="0">
                <a:solidFill>
                  <a:schemeClr val="bg1">
                    <a:lumMod val="95000"/>
                  </a:schemeClr>
                </a:solidFill>
                <a:latin typeface="Graphik Regular" panose="020B0503030202060203"/>
              </a:rPr>
              <a:t>Uncover Insights</a:t>
            </a:r>
            <a:endParaRPr lang="en-US" sz="4400" dirty="0">
              <a:solidFill>
                <a:schemeClr val="bg1">
                  <a:lumMod val="95000"/>
                </a:schemeClr>
              </a:solidFill>
              <a:latin typeface="Graphik Regular" panose="020B0503030202060203"/>
            </a:endParaRPr>
          </a:p>
        </p:txBody>
      </p:sp>
      <p:sp>
        <p:nvSpPr>
          <p:cNvPr id="43" name="Rectangle 42"/>
          <p:cNvSpPr/>
          <p:nvPr/>
        </p:nvSpPr>
        <p:spPr>
          <a:xfrm>
            <a:off x="9879483" y="6341307"/>
            <a:ext cx="2558714" cy="769441"/>
          </a:xfrm>
          <a:prstGeom prst="rect">
            <a:avLst/>
          </a:prstGeom>
        </p:spPr>
        <p:txBody>
          <a:bodyPr wrap="none">
            <a:spAutoFit/>
          </a:bodyPr>
          <a:lstStyle/>
          <a:p>
            <a:r>
              <a:rPr lang="en-US" sz="4400" dirty="0">
                <a:solidFill>
                  <a:schemeClr val="bg1">
                    <a:lumMod val="95000"/>
                  </a:schemeClr>
                </a:solidFill>
                <a:latin typeface="Graphik Regular" panose="020B0503030202060203"/>
              </a:rPr>
              <a:t>Data </a:t>
            </a:r>
            <a:r>
              <a:rPr lang="en-US" sz="4400" dirty="0" smtClean="0">
                <a:solidFill>
                  <a:schemeClr val="bg1">
                    <a:lumMod val="95000"/>
                  </a:schemeClr>
                </a:solidFill>
                <a:latin typeface="Graphik Regular" panose="020B0503030202060203"/>
              </a:rPr>
              <a:t>Analysis</a:t>
            </a:r>
            <a:endParaRPr lang="en-US" sz="4400" dirty="0">
              <a:solidFill>
                <a:schemeClr val="bg1">
                  <a:lumMod val="95000"/>
                </a:schemeClr>
              </a:solidFill>
              <a:latin typeface="Graphik Regular" panose="020B0503030202060203"/>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00200" y="5296642"/>
            <a:ext cx="2972219" cy="881758"/>
          </a:xfrm>
          <a:prstGeom prst="rect">
            <a:avLst/>
          </a:prstGeom>
        </p:spPr>
      </p:pic>
      <p:sp>
        <p:nvSpPr>
          <p:cNvPr id="3" name="TextBox 3"/>
          <p:cNvSpPr txBox="1"/>
          <p:nvPr/>
        </p:nvSpPr>
        <p:spPr>
          <a:xfrm>
            <a:off x="520174" y="905146"/>
            <a:ext cx="2705100"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45224" y="5296145"/>
            <a:ext cx="2972219" cy="881758"/>
          </a:xfrm>
          <a:prstGeom prst="rect">
            <a:avLst/>
          </a:prstGeom>
        </p:spPr>
      </p:pic>
      <p:pic>
        <p:nvPicPr>
          <p:cNvPr id="13" name="Picture 1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2143383" y="5296145"/>
            <a:ext cx="2972219" cy="881758"/>
          </a:xfrm>
          <a:prstGeom prst="rect">
            <a:avLst/>
          </a:prstGeom>
        </p:spPr>
      </p:pic>
      <p:grpSp>
        <p:nvGrpSpPr>
          <p:cNvPr id="16" name="Group 14"/>
          <p:cNvGrpSpPr/>
          <p:nvPr/>
        </p:nvGrpSpPr>
        <p:grpSpPr>
          <a:xfrm>
            <a:off x="577025" y="6241606"/>
            <a:ext cx="17253775" cy="1460794"/>
            <a:chOff x="0" y="0"/>
            <a:chExt cx="23005033" cy="2689439"/>
          </a:xfrm>
        </p:grpSpPr>
        <p:pic>
          <p:nvPicPr>
            <p:cNvPr id="17" name="Picture 15"/>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6760969" y="0"/>
              <a:ext cx="2891870" cy="2689439"/>
            </a:xfrm>
            <a:prstGeom prst="rect">
              <a:avLst/>
            </a:prstGeom>
          </p:spPr>
        </p:pic>
        <p:pic>
          <p:nvPicPr>
            <p:cNvPr id="18" name="Picture 16"/>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3408776" y="0"/>
              <a:ext cx="2891870" cy="2689439"/>
            </a:xfrm>
            <a:prstGeom prst="rect">
              <a:avLst/>
            </a:prstGeom>
          </p:spPr>
        </p:pic>
        <p:pic>
          <p:nvPicPr>
            <p:cNvPr id="19" name="Picture 17"/>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056582" y="0"/>
              <a:ext cx="2891870" cy="2689439"/>
            </a:xfrm>
            <a:prstGeom prst="rect">
              <a:avLst/>
            </a:prstGeom>
          </p:spPr>
        </p:pic>
        <p:pic>
          <p:nvPicPr>
            <p:cNvPr id="20" name="Picture 1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20113163" y="0"/>
              <a:ext cx="2891870" cy="2689439"/>
            </a:xfrm>
            <a:prstGeom prst="rect">
              <a:avLst/>
            </a:prstGeom>
          </p:spPr>
        </p:pic>
        <p:pic>
          <p:nvPicPr>
            <p:cNvPr id="21" name="Picture 1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704388" y="0"/>
              <a:ext cx="2891870" cy="2689439"/>
            </a:xfrm>
            <a:prstGeom prst="rect">
              <a:avLst/>
            </a:prstGeom>
          </p:spPr>
        </p:pic>
        <p:pic>
          <p:nvPicPr>
            <p:cNvPr id="22" name="Picture 2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352194" y="0"/>
              <a:ext cx="2891870" cy="2689439"/>
            </a:xfrm>
            <a:prstGeom prst="rect">
              <a:avLst/>
            </a:prstGeom>
          </p:spPr>
        </p:pic>
        <p:pic>
          <p:nvPicPr>
            <p:cNvPr id="23" name="Picture 2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0"/>
              <a:ext cx="2891870" cy="2689439"/>
            </a:xfrm>
            <a:prstGeom prst="rect">
              <a:avLst/>
            </a:prstGeom>
          </p:spPr>
        </p:pic>
      </p:grpSp>
      <p:sp>
        <p:nvSpPr>
          <p:cNvPr id="24" name="Rounded Rectangle 23"/>
          <p:cNvSpPr/>
          <p:nvPr/>
        </p:nvSpPr>
        <p:spPr>
          <a:xfrm>
            <a:off x="1904565" y="3938036"/>
            <a:ext cx="2614040" cy="12954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5" name="TextBox 24"/>
          <p:cNvSpPr txBox="1"/>
          <p:nvPr/>
        </p:nvSpPr>
        <p:spPr>
          <a:xfrm>
            <a:off x="1796936" y="3819753"/>
            <a:ext cx="2794526" cy="1477328"/>
          </a:xfrm>
          <a:prstGeom prst="rect">
            <a:avLst/>
          </a:prstGeom>
          <a:noFill/>
        </p:spPr>
        <p:txBody>
          <a:bodyPr wrap="square" rtlCol="0">
            <a:spAutoFit/>
          </a:bodyPr>
          <a:lstStyle/>
          <a:p>
            <a:pPr algn="ctr"/>
            <a:r>
              <a:rPr lang="en-US" sz="5400" b="1" dirty="0">
                <a:solidFill>
                  <a:srgbClr val="7030A0"/>
                </a:solidFill>
              </a:rPr>
              <a:t>16</a:t>
            </a:r>
            <a:r>
              <a:rPr lang="en-US" sz="3600" b="1" dirty="0">
                <a:solidFill>
                  <a:srgbClr val="7030A0"/>
                </a:solidFill>
              </a:rPr>
              <a:t> </a:t>
            </a:r>
            <a:endParaRPr lang="en-US" sz="3600" b="1" dirty="0" smtClean="0">
              <a:solidFill>
                <a:srgbClr val="7030A0"/>
              </a:solidFill>
            </a:endParaRPr>
          </a:p>
          <a:p>
            <a:pPr algn="ctr"/>
            <a:r>
              <a:rPr lang="en-US" sz="3600" b="1" dirty="0" smtClean="0"/>
              <a:t>Unique Posts</a:t>
            </a:r>
            <a:endParaRPr lang="en-US" sz="3600" b="1" dirty="0"/>
          </a:p>
        </p:txBody>
      </p:sp>
      <p:sp>
        <p:nvSpPr>
          <p:cNvPr id="26" name="Rounded Rectangle 25"/>
          <p:cNvSpPr/>
          <p:nvPr/>
        </p:nvSpPr>
        <p:spPr>
          <a:xfrm>
            <a:off x="6998359" y="3938036"/>
            <a:ext cx="2614040" cy="12954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7" name="TextBox 26"/>
          <p:cNvSpPr txBox="1"/>
          <p:nvPr/>
        </p:nvSpPr>
        <p:spPr>
          <a:xfrm>
            <a:off x="6890730" y="3819753"/>
            <a:ext cx="2794526" cy="1508105"/>
          </a:xfrm>
          <a:prstGeom prst="rect">
            <a:avLst/>
          </a:prstGeom>
          <a:noFill/>
        </p:spPr>
        <p:txBody>
          <a:bodyPr wrap="square" rtlCol="0">
            <a:spAutoFit/>
          </a:bodyPr>
          <a:lstStyle/>
          <a:p>
            <a:pPr algn="ctr"/>
            <a:r>
              <a:rPr lang="en-US" sz="4400" b="1" dirty="0" smtClean="0">
                <a:solidFill>
                  <a:srgbClr val="7030A0"/>
                </a:solidFill>
              </a:rPr>
              <a:t>1897</a:t>
            </a:r>
            <a:r>
              <a:rPr lang="en-US" sz="3600" b="1" dirty="0" smtClean="0">
                <a:solidFill>
                  <a:srgbClr val="7030A0"/>
                </a:solidFill>
              </a:rPr>
              <a:t> </a:t>
            </a:r>
          </a:p>
          <a:p>
            <a:pPr algn="ctr"/>
            <a:r>
              <a:rPr lang="en-US" sz="2400" b="1" dirty="0" smtClean="0"/>
              <a:t>Reactions to animal Posts</a:t>
            </a:r>
            <a:endParaRPr lang="en-US" sz="2400" b="1" dirty="0"/>
          </a:p>
        </p:txBody>
      </p:sp>
      <p:sp>
        <p:nvSpPr>
          <p:cNvPr id="29" name="Rounded Rectangle 28"/>
          <p:cNvSpPr/>
          <p:nvPr/>
        </p:nvSpPr>
        <p:spPr>
          <a:xfrm>
            <a:off x="12111196" y="3896442"/>
            <a:ext cx="2657758" cy="159615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0" name="TextBox 29"/>
          <p:cNvSpPr txBox="1"/>
          <p:nvPr/>
        </p:nvSpPr>
        <p:spPr>
          <a:xfrm>
            <a:off x="12119271" y="3771900"/>
            <a:ext cx="2695858" cy="1661993"/>
          </a:xfrm>
          <a:prstGeom prst="rect">
            <a:avLst/>
          </a:prstGeom>
          <a:noFill/>
        </p:spPr>
        <p:txBody>
          <a:bodyPr wrap="square" rtlCol="0">
            <a:spAutoFit/>
          </a:bodyPr>
          <a:lstStyle/>
          <a:p>
            <a:pPr algn="ctr"/>
            <a:r>
              <a:rPr lang="en-US" sz="5400" b="1" dirty="0" smtClean="0">
                <a:solidFill>
                  <a:srgbClr val="7030A0"/>
                </a:solidFill>
              </a:rPr>
              <a:t>May</a:t>
            </a:r>
            <a:r>
              <a:rPr lang="en-US" sz="3600" b="1" dirty="0" smtClean="0">
                <a:solidFill>
                  <a:srgbClr val="7030A0"/>
                </a:solidFill>
              </a:rPr>
              <a:t> </a:t>
            </a:r>
          </a:p>
          <a:p>
            <a:pPr algn="ctr"/>
            <a:r>
              <a:rPr lang="en-US" sz="2400" b="1" dirty="0" smtClean="0"/>
              <a:t>Month with </a:t>
            </a:r>
          </a:p>
          <a:p>
            <a:pPr algn="ctr"/>
            <a:r>
              <a:rPr lang="en-US" sz="2400" b="1" dirty="0" smtClean="0"/>
              <a:t>most Posts</a:t>
            </a:r>
            <a:endParaRPr lang="en-US" sz="2400" b="1" dirty="0"/>
          </a:p>
        </p:txBody>
      </p:sp>
      <p:grpSp>
        <p:nvGrpSpPr>
          <p:cNvPr id="31" name="Group 14"/>
          <p:cNvGrpSpPr/>
          <p:nvPr/>
        </p:nvGrpSpPr>
        <p:grpSpPr>
          <a:xfrm>
            <a:off x="577025" y="8002898"/>
            <a:ext cx="17253775" cy="1460794"/>
            <a:chOff x="0" y="0"/>
            <a:chExt cx="23005033" cy="2689439"/>
          </a:xfrm>
        </p:grpSpPr>
        <p:pic>
          <p:nvPicPr>
            <p:cNvPr id="32" name="Picture 15"/>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6760969" y="0"/>
              <a:ext cx="2891870" cy="2689439"/>
            </a:xfrm>
            <a:prstGeom prst="rect">
              <a:avLst/>
            </a:prstGeom>
          </p:spPr>
        </p:pic>
        <p:pic>
          <p:nvPicPr>
            <p:cNvPr id="33" name="Picture 16"/>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3408776" y="0"/>
              <a:ext cx="2891870" cy="2689439"/>
            </a:xfrm>
            <a:prstGeom prst="rect">
              <a:avLst/>
            </a:prstGeom>
          </p:spPr>
        </p:pic>
        <p:pic>
          <p:nvPicPr>
            <p:cNvPr id="34" name="Picture 17"/>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056582" y="0"/>
              <a:ext cx="2891870" cy="2689439"/>
            </a:xfrm>
            <a:prstGeom prst="rect">
              <a:avLst/>
            </a:prstGeom>
          </p:spPr>
        </p:pic>
        <p:pic>
          <p:nvPicPr>
            <p:cNvPr id="35" name="Picture 1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20113163" y="0"/>
              <a:ext cx="2891870" cy="2689439"/>
            </a:xfrm>
            <a:prstGeom prst="rect">
              <a:avLst/>
            </a:prstGeom>
          </p:spPr>
        </p:pic>
        <p:pic>
          <p:nvPicPr>
            <p:cNvPr id="36" name="Picture 1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704388" y="0"/>
              <a:ext cx="2891870" cy="2689439"/>
            </a:xfrm>
            <a:prstGeom prst="rect">
              <a:avLst/>
            </a:prstGeom>
          </p:spPr>
        </p:pic>
        <p:pic>
          <p:nvPicPr>
            <p:cNvPr id="37" name="Picture 2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352194" y="0"/>
              <a:ext cx="2891870" cy="2689439"/>
            </a:xfrm>
            <a:prstGeom prst="rect">
              <a:avLst/>
            </a:prstGeom>
          </p:spPr>
        </p:pic>
        <p:pic>
          <p:nvPicPr>
            <p:cNvPr id="38" name="Picture 2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0"/>
              <a:ext cx="2891870" cy="2689439"/>
            </a:xfrm>
            <a:prstGeom prst="rect">
              <a:avLst/>
            </a:prstGeom>
          </p:spPr>
        </p:pic>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graphicFrame>
        <p:nvGraphicFramePr>
          <p:cNvPr id="28" name="Chart 27"/>
          <p:cNvGraphicFramePr>
            <a:graphicFrameLocks/>
          </p:cNvGraphicFramePr>
          <p:nvPr>
            <p:extLst>
              <p:ext uri="{D42A27DB-BD31-4B8C-83A1-F6EECF244321}">
                <p14:modId xmlns:p14="http://schemas.microsoft.com/office/powerpoint/2010/main" val="4166795791"/>
              </p:ext>
            </p:extLst>
          </p:nvPr>
        </p:nvGraphicFramePr>
        <p:xfrm>
          <a:off x="2824656" y="1383832"/>
          <a:ext cx="14015544" cy="772243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8715538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graphicFrame>
        <p:nvGraphicFramePr>
          <p:cNvPr id="29" name="Chart 28"/>
          <p:cNvGraphicFramePr>
            <a:graphicFrameLocks/>
          </p:cNvGraphicFramePr>
          <p:nvPr>
            <p:extLst>
              <p:ext uri="{D42A27DB-BD31-4B8C-83A1-F6EECF244321}">
                <p14:modId xmlns:p14="http://schemas.microsoft.com/office/powerpoint/2010/main" val="2219417151"/>
              </p:ext>
            </p:extLst>
          </p:nvPr>
        </p:nvGraphicFramePr>
        <p:xfrm>
          <a:off x="3810000" y="1383833"/>
          <a:ext cx="13188300" cy="694074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4538516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234</TotalTime>
  <Words>300</Words>
  <Application>Microsoft Office PowerPoint</Application>
  <PresentationFormat>Custom</PresentationFormat>
  <Paragraphs>100</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Graphik Regular</vt:lpstr>
      <vt:lpstr>Calibri</vt:lpstr>
      <vt:lpstr>Clear Sans Regular Bold</vt:lpstr>
      <vt:lpstr>Arial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user</cp:lastModifiedBy>
  <cp:revision>31</cp:revision>
  <dcterms:created xsi:type="dcterms:W3CDTF">2006-08-16T00:00:00Z</dcterms:created>
  <dcterms:modified xsi:type="dcterms:W3CDTF">2024-05-11T10:44:10Z</dcterms:modified>
  <dc:identifier>DAEhDyfaYKE</dc:identifier>
</cp:coreProperties>
</file>